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erriweather Sans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erriweatherSans-regular.fntdata"/><Relationship Id="rId21" Type="http://schemas.openxmlformats.org/officeDocument/2006/relationships/slide" Target="slides/slide15.xml"/><Relationship Id="rId24" Type="http://schemas.openxmlformats.org/officeDocument/2006/relationships/font" Target="fonts/MerriweatherSans-italic.fntdata"/><Relationship Id="rId23" Type="http://schemas.openxmlformats.org/officeDocument/2006/relationships/font" Target="fonts/Merriweather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MerriweatherSans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b33a735e0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89" name="Google Shape;89;g15b33a735e0_2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b33a735e0_2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5b33a735e0_2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b33a735e0_2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5b33a735e0_2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b33a735e0_2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5b33a735e0_2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b33a735e0_2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5b33a735e0_2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7c2331c1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7c2331c1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b33a735e0_2_2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97" name="Google Shape;197;g15b33a735e0_2_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7c2331c1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7c2331c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7c2331c1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7c2331c1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7c2331c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7c2331c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b33a735e0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latin typeface="Merriweather Sans"/>
                <a:ea typeface="Merriweather Sans"/>
                <a:cs typeface="Merriweather Sans"/>
                <a:sym typeface="Merriweather Sans"/>
              </a:rPr>
              <a:t>386 getAllAgencyList</a:t>
            </a:r>
            <a:endParaRPr b="0" i="0" sz="14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24" name="Google Shape;124;g15b33a735e0_2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b33a735e0_2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latin typeface="Merriweather Sans"/>
                <a:ea typeface="Merriweather Sans"/>
                <a:cs typeface="Merriweather Sans"/>
                <a:sym typeface="Merriweather Sans"/>
              </a:rPr>
              <a:t>1011 mCostType = EnumUtils.getLHCostTypeid()</a:t>
            </a:r>
            <a:endParaRPr b="0" i="0" sz="14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31" name="Google Shape;131;g15b33a735e0_2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7c2331c1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7c2331c1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1145 </a:t>
            </a:r>
            <a:r>
              <a:rPr lang="en"/>
              <a:t>setAgencyContent  1018 AGENCY_IN_HOUSE_NAME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7c2331c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7c2331c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b33a735e0_2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</p:txBody>
      </p:sp>
      <p:sp>
        <p:nvSpPr>
          <p:cNvPr id="154" name="Google Shape;154;g15b33a735e0_2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66750" y="2253598"/>
            <a:ext cx="7810501" cy="850617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66750" y="3349149"/>
            <a:ext cx="7810500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610371" y="4829532"/>
            <a:ext cx="476213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817619" y="4800959"/>
            <a:ext cx="1508761" cy="162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5"/>
          <p:cNvGrpSpPr/>
          <p:nvPr/>
        </p:nvGrpSpPr>
        <p:grpSpPr>
          <a:xfrm>
            <a:off x="170543" y="185006"/>
            <a:ext cx="825578" cy="384943"/>
            <a:chOff x="0" y="0"/>
            <a:chExt cx="2201539" cy="1026513"/>
          </a:xfrm>
        </p:grpSpPr>
        <p:pic>
          <p:nvPicPr>
            <p:cNvPr descr="Shopee_logo_en-02.png" id="66" name="Google Shape;66;p15"/>
            <p:cNvPicPr preferRelativeResize="0"/>
            <p:nvPr/>
          </p:nvPicPr>
          <p:blipFill rotWithShape="1">
            <a:blip r:embed="rId2">
              <a:alphaModFix/>
            </a:blip>
            <a:srcRect b="24308" l="2858" r="66963" t="10174"/>
            <a:stretch/>
          </p:blipFill>
          <p:spPr>
            <a:xfrm>
              <a:off x="0" y="0"/>
              <a:ext cx="1024509" cy="1026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67" name="Google Shape;67;p15"/>
            <p:cNvPicPr preferRelativeResize="0"/>
            <p:nvPr/>
          </p:nvPicPr>
          <p:blipFill rotWithShape="1">
            <a:blip r:embed="rId2">
              <a:alphaModFix/>
            </a:blip>
            <a:srcRect b="24308" l="62438" r="1516" t="10174"/>
            <a:stretch/>
          </p:blipFill>
          <p:spPr>
            <a:xfrm>
              <a:off x="977822" y="0"/>
              <a:ext cx="1223717" cy="102651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8" name="Google Shape;68;p15"/>
          <p:cNvCxnSpPr/>
          <p:nvPr/>
        </p:nvCxnSpPr>
        <p:spPr>
          <a:xfrm>
            <a:off x="1082724" y="544266"/>
            <a:ext cx="7633100" cy="0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" name="Google Shape;69;p15"/>
          <p:cNvSpPr txBox="1"/>
          <p:nvPr>
            <p:ph type="title"/>
          </p:nvPr>
        </p:nvSpPr>
        <p:spPr>
          <a:xfrm>
            <a:off x="1048099" y="61801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/>
        </p:nvSpPr>
        <p:spPr>
          <a:xfrm>
            <a:off x="8760978" y="4816392"/>
            <a:ext cx="171338" cy="18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 showMasterSp="0">
  <p:cSld name="Divi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6"/>
          <p:cNvCxnSpPr/>
          <p:nvPr/>
        </p:nvCxnSpPr>
        <p:spPr>
          <a:xfrm>
            <a:off x="1383459" y="3321152"/>
            <a:ext cx="728777" cy="0"/>
          </a:xfrm>
          <a:prstGeom prst="straightConnector1">
            <a:avLst/>
          </a:prstGeom>
          <a:noFill/>
          <a:ln cap="flat" cmpd="sng" w="152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_logo_en-03.png"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416" y="191031"/>
            <a:ext cx="3263101" cy="56246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1356564" y="1980491"/>
            <a:ext cx="5027853" cy="850617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610371" y="4829532"/>
            <a:ext cx="476213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py" showMasterSp="0">
  <p:cSld name="Title cop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pee_logo_en-03.png"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40450" y="784497"/>
            <a:ext cx="3263101" cy="5624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666750" y="2146442"/>
            <a:ext cx="7810501" cy="850617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66750" y="3349149"/>
            <a:ext cx="7810500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5644" y="5020022"/>
            <a:ext cx="9149963" cy="155925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-11634" y="5020078"/>
            <a:ext cx="7299900" cy="155925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pee_logo_en-03.png" id="83" name="Google Shape;8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416" y="191031"/>
            <a:ext cx="3263101" cy="56246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66750" y="2146442"/>
            <a:ext cx="7810501" cy="850617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700"/>
              <a:buNone/>
              <a:defRPr/>
            </a:lvl9pPr>
          </a:lstStyle>
          <a:p/>
        </p:txBody>
      </p:sp>
      <p:sp>
        <p:nvSpPr>
          <p:cNvPr id="85" name="Google Shape;85;p18"/>
          <p:cNvSpPr/>
          <p:nvPr/>
        </p:nvSpPr>
        <p:spPr>
          <a:xfrm>
            <a:off x="5644" y="5020022"/>
            <a:ext cx="9149963" cy="155925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-11634" y="5020078"/>
            <a:ext cx="7299900" cy="155925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644" y="5020022"/>
            <a:ext cx="9149963" cy="155925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-11634" y="5020078"/>
            <a:ext cx="7299900" cy="155925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514527" y="1022526"/>
            <a:ext cx="2114946" cy="986137"/>
            <a:chOff x="0" y="0"/>
            <a:chExt cx="5639853" cy="2629699"/>
          </a:xfrm>
        </p:grpSpPr>
        <p:pic>
          <p:nvPicPr>
            <p:cNvPr descr="Shopee_logo_en-02.png" id="54" name="Google Shape;54;p13"/>
            <p:cNvPicPr preferRelativeResize="0"/>
            <p:nvPr/>
          </p:nvPicPr>
          <p:blipFill rotWithShape="1">
            <a:blip r:embed="rId1">
              <a:alphaModFix/>
            </a:blip>
            <a:srcRect b="24308" l="2858" r="66963" t="10174"/>
            <a:stretch/>
          </p:blipFill>
          <p:spPr>
            <a:xfrm>
              <a:off x="0" y="0"/>
              <a:ext cx="2624564" cy="262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55" name="Google Shape;55;p13"/>
            <p:cNvPicPr preferRelativeResize="0"/>
            <p:nvPr/>
          </p:nvPicPr>
          <p:blipFill rotWithShape="1">
            <a:blip r:embed="rId1">
              <a:alphaModFix/>
            </a:blip>
            <a:srcRect b="24308" l="62438" r="1516" t="10174"/>
            <a:stretch/>
          </p:blipFill>
          <p:spPr>
            <a:xfrm>
              <a:off x="2504963" y="0"/>
              <a:ext cx="3134890" cy="2629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666750" y="2253598"/>
            <a:ext cx="7810501" cy="850617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66750" y="3349149"/>
            <a:ext cx="7810500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667521" y="4858107"/>
            <a:ext cx="476213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7F7F7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1585631" y="2381222"/>
            <a:ext cx="5972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800"/>
              <a:buFont typeface="Arial"/>
              <a:buNone/>
            </a:pPr>
            <a:r>
              <a:rPr b="1" lang="en" sz="3800">
                <a:solidFill>
                  <a:srgbClr val="EE4D2D"/>
                </a:solidFill>
              </a:rPr>
              <a:t>Debug技巧</a:t>
            </a:r>
            <a:endParaRPr b="1" i="0" sz="3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3926443" y="3915489"/>
            <a:ext cx="172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安 柔   202</a:t>
            </a:r>
            <a:r>
              <a:rPr lang="en">
                <a:solidFill>
                  <a:srgbClr val="929292"/>
                </a:solidFill>
              </a:rPr>
              <a:t>3</a:t>
            </a:r>
            <a:r>
              <a:rPr b="0" i="0" lang="en" sz="14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/0</a:t>
            </a:r>
            <a:r>
              <a:rPr lang="en">
                <a:solidFill>
                  <a:srgbClr val="929292"/>
                </a:solidFill>
              </a:rPr>
              <a:t>2</a:t>
            </a:r>
            <a:r>
              <a:rPr b="0" i="0" lang="en" sz="14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>
                <a:solidFill>
                  <a:srgbClr val="929292"/>
                </a:solidFill>
              </a:rPr>
              <a:t>14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048575" y="60848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EE4D2D"/>
                </a:solidFill>
              </a:rPr>
              <a:t>表达式求值</a:t>
            </a:r>
            <a:endParaRPr b="1" i="0" sz="23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233000" y="129420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针对Variables视图中的变量对象，可以输入任何计算语句，来实时查看表达式计算结果。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右键Variables视图中的变量对象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选择Evaluate Expression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在表达式窗口，输入计算语句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点击Evaluate计算按钮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00" y="1076903"/>
            <a:ext cx="5509500" cy="27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1048575" y="60848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EE4D2D"/>
                </a:solidFill>
              </a:rPr>
              <a:t>方法断点</a:t>
            </a:r>
            <a:endParaRPr b="1" i="0" sz="23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300400" y="981800"/>
            <a:ext cx="504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会在进入或退出特定方法时暂停应用的执行。暂停时可以检查变量，对表达式求值，然后继续逐行执行，以确定运行时错误的原因。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00" y="1911200"/>
            <a:ext cx="7875261" cy="2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1048575" y="60848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EE4D2D"/>
                </a:solidFill>
              </a:rPr>
              <a:t>变量断点</a:t>
            </a:r>
            <a:endParaRPr b="1" i="0" sz="23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432275" y="1018425"/>
            <a:ext cx="50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在对特定字段执行读取或写入操作时暂停应用的执行，可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观察自定义的变量的何时何地发生了改变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3825"/>
            <a:ext cx="85725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1048575" y="60848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EE4D2D"/>
                </a:solidFill>
              </a:rPr>
              <a:t>异常断点</a:t>
            </a:r>
            <a:endParaRPr b="1" i="0" sz="23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88325" y="121627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能在发生异常的时候第一时间让程序停下来，并定位到异常出现的地方。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点击View Breakpoints图标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点击左上角加号按钮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选择Exception Breakpoints异常断点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在弹出的Enter Exception Class窗口中输入需要监控的异常类别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613" y="1127353"/>
            <a:ext cx="5450875" cy="257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974" y="1127350"/>
            <a:ext cx="5462144" cy="25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048099" y="61801"/>
            <a:ext cx="6782400" cy="548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分析堆栈轨迹</a:t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219825" y="1084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复制Bug报告</a:t>
            </a:r>
            <a:endParaRPr sz="1200">
              <a:solidFill>
                <a:srgbClr val="2529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点击Code-Analyze Stack Trace Or Thread Dump</a:t>
            </a:r>
            <a:endParaRPr sz="1200">
              <a:solidFill>
                <a:srgbClr val="2529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300" y="667651"/>
            <a:ext cx="4215188" cy="422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4294967295" type="ctrTitle"/>
          </p:nvPr>
        </p:nvSpPr>
        <p:spPr>
          <a:xfrm>
            <a:off x="666750" y="2343911"/>
            <a:ext cx="7810501" cy="1170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5100"/>
              <a:buFont typeface="Arial"/>
              <a:buNone/>
            </a:pPr>
            <a:r>
              <a:rPr b="1" i="0" lang="en" sz="51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b="1" i="0" sz="4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50" y="718951"/>
            <a:ext cx="4914015" cy="42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1048099" y="61801"/>
            <a:ext cx="6782400" cy="548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基本使用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75" y="859676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1333500" y="735025"/>
            <a:ext cx="66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单步跳过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，点击该按钮将导致程序向下执行一行。如果下一行是一个方法调用，那么调式到这一行时，此行调用的方法已被执行完毕。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75" y="1368275"/>
            <a:ext cx="2667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1307850" y="1243625"/>
            <a:ext cx="678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单步跳入，执行该操作将导致程序向下执行一行。如果下一行是自定义的方法，则进入该方法内部继续执行，需要注意如果下一行是类库中的方法，则不会方法内部。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175" y="1876875"/>
            <a:ext cx="3429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1307850" y="1758475"/>
            <a:ext cx="71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强制单步跳入，和step into功能类似，主要区别在于：如果下一行是一个方法，则不管该方法是我们自行定义还是类库提供的，都能跳入到方法内部继续执行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175" y="2447925"/>
            <a:ext cx="314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307850" y="2312575"/>
            <a:ext cx="695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扔掉当前栈帧，即停止当前方法的执行，返回到当前方法被调用处，并且所有上下文变量的值也恢复到那个时候。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363" y="2945800"/>
            <a:ext cx="3619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333500" y="2897938"/>
            <a:ext cx="60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6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执行下一个断点, 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从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当前断点移动到下一个断点处，两个断点之间的代码自动被执行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838" y="3439650"/>
            <a:ext cx="381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307850" y="3460550"/>
            <a:ext cx="63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管理所有断点，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对目前已经添加的断点进行管理，比如删除，修改属性信息等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048099" y="61801"/>
            <a:ext cx="6782400" cy="548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断点分组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395650" y="18873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右击选中的断点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选择 Move to group 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 new 并为新的分组命名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650" y="975376"/>
            <a:ext cx="5443553" cy="284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048099" y="61801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lang="en"/>
              <a:t>条件断点</a:t>
            </a:r>
            <a:endParaRPr sz="23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100" y="2088925"/>
            <a:ext cx="5965573" cy="22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593450" y="901250"/>
            <a:ext cx="434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为断点设置条件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，仅当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满足设置的条件时，断点处才会暂停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右击断点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在condition处填写需要判断的表达式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048575" y="60848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EE4D2D"/>
                </a:solidFill>
              </a:rPr>
              <a:t>日志断点</a:t>
            </a:r>
            <a:endParaRPr b="1" i="0" sz="23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525" y="887551"/>
            <a:ext cx="3884726" cy="3368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29700" y="10330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右键点击断点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取消勾选Suspend复选框（即表示程序运行至此断点时不会停下来供开发者调试）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勾选Evaluate and log并输入打印语句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048099" y="61801"/>
            <a:ext cx="6782400" cy="548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依赖断点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351700" y="1245575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依赖断点只会在特定的断点被触发后才会激活。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右击想要调试处的断点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打开 More 菜单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在Disable until hitting the following breakpoint 选框中，选中想要依赖的断点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175" y="1077976"/>
            <a:ext cx="5487503" cy="288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1048099" y="61801"/>
            <a:ext cx="6782400" cy="548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挂起线程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271100" y="10707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在调试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过程中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默认情况下断点将会挂起所有线程，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但是若在多线程应用中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想要验证某个后台线程阻塞时，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挂起线程可以控制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应用的其他功能是否能够正常工作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025" y="1026313"/>
            <a:ext cx="5480177" cy="2841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322375" y="24252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All：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在当前执行线程遇到该断点的时候，</a:t>
            </a:r>
            <a:r>
              <a:rPr b="1"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会停止App内的所有线程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，停止App整个运行状态。</a:t>
            </a:r>
            <a:endParaRPr sz="1100">
              <a:solidFill>
                <a:srgbClr val="12121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Thread：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仅挂起</a:t>
            </a:r>
            <a:r>
              <a:rPr b="1"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撞到断点的线程</a:t>
            </a:r>
            <a:r>
              <a:rPr lang="en" sz="1200">
                <a:solidFill>
                  <a:srgbClr val="2529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5026275" y="1384800"/>
            <a:ext cx="1106400" cy="19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1048575" y="60848"/>
            <a:ext cx="6782292" cy="5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EE4D2D"/>
                </a:solidFill>
              </a:rPr>
              <a:t>变量赋值</a:t>
            </a:r>
            <a:endParaRPr b="1" i="0" sz="23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03253"/>
            <a:ext cx="4163678" cy="422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388325" y="106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观察变量在不同的赋值下程序的执行结果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EE4D2D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